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950" r:id="rId2"/>
    <p:sldId id="2951" r:id="rId3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5892"/>
    <a:srgbClr val="4F3D65"/>
    <a:srgbClr val="34411B"/>
    <a:srgbClr val="53682A"/>
    <a:srgbClr val="56B1CA"/>
    <a:srgbClr val="4D00E6"/>
    <a:srgbClr val="320096"/>
    <a:srgbClr val="856BA5"/>
    <a:srgbClr val="7A5E9C"/>
    <a:srgbClr val="503E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08" autoAdjust="0"/>
    <p:restoredTop sz="85597" autoAdjust="0"/>
  </p:normalViewPr>
  <p:slideViewPr>
    <p:cSldViewPr>
      <p:cViewPr varScale="1">
        <p:scale>
          <a:sx n="94" d="100"/>
          <a:sy n="94" d="100"/>
        </p:scale>
        <p:origin x="-1806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7EC04-A4DF-44AD-8C89-0E44DCFA01FC}" type="datetimeFigureOut">
              <a:rPr lang="ko-KR" altLang="en-US" smtClean="0"/>
              <a:pPr/>
              <a:t>2023-06-13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1C189-345F-41EC-98BE-2BD27608CE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8145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692B7-73CB-487E-8B69-4A54EEDE85FB}" type="slidenum">
              <a:rPr lang="ko-KR" altLang="en-US" smtClean="0">
                <a:solidFill>
                  <a:prstClr val="black"/>
                </a:solidFill>
              </a:rPr>
              <a:pPr/>
              <a:t>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937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692B7-73CB-487E-8B69-4A54EEDE85FB}" type="slidenum">
              <a:rPr lang="ko-KR" altLang="en-US" smtClean="0">
                <a:solidFill>
                  <a:prstClr val="black"/>
                </a:solidFill>
              </a:rPr>
              <a:pPr/>
              <a:t>2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937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rgbClr val="DAA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5241033" y="2492896"/>
            <a:ext cx="4360168" cy="751954"/>
          </a:xfrm>
        </p:spPr>
        <p:txBody>
          <a:bodyPr lIns="0" tIns="182880" rIns="0" bIns="182880" anchor="b">
            <a:noAutofit/>
          </a:bodyPr>
          <a:lstStyle>
            <a:lvl1pPr algn="l">
              <a:lnSpc>
                <a:spcPts val="3400"/>
              </a:lnSpc>
              <a:defRPr sz="3200">
                <a:solidFill>
                  <a:schemeClr val="bg1"/>
                </a:solidFill>
                <a:latin typeface="나눔스퀘어 ExtraBold" pitchFamily="50" charset="-127"/>
                <a:ea typeface="나눔스퀘어 ExtraBold" pitchFamily="50" charset="-127"/>
              </a:defRPr>
            </a:lvl1pPr>
          </a:lstStyle>
          <a:p>
            <a:pPr lvl="0"/>
            <a:r>
              <a:rPr lang="ko-KR" altLang="en-US" noProof="0" dirty="0"/>
              <a:t>마스터 제목 스타일 편집</a:t>
            </a:r>
            <a:endParaRPr lang="en-US" altLang="en-US" noProof="0" dirty="0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5244707" y="3246438"/>
            <a:ext cx="4315218" cy="722312"/>
          </a:xfrm>
        </p:spPr>
        <p:txBody>
          <a:bodyPr lIns="182880" tIns="137160" rIns="182880" bIns="182880">
            <a:normAutofit/>
          </a:bodyPr>
          <a:lstStyle>
            <a:lvl1pPr marL="0" indent="0" algn="r">
              <a:buFont typeface="Wingdings" pitchFamily="2" charset="2"/>
              <a:buNone/>
              <a:defRPr sz="1600" b="1">
                <a:solidFill>
                  <a:schemeClr val="bg1"/>
                </a:solidFill>
                <a:latin typeface="나눔스퀘어 Bold" pitchFamily="50" charset="-127"/>
                <a:ea typeface="나눔스퀘어 Bold" pitchFamily="50" charset="-127"/>
              </a:defRPr>
            </a:lvl1pPr>
          </a:lstStyle>
          <a:p>
            <a:pPr lvl="0"/>
            <a:r>
              <a:rPr lang="ko-KR" altLang="en-US" noProof="0" dirty="0"/>
              <a:t>마스터 부제목 스타일 편집</a:t>
            </a:r>
            <a:endParaRPr lang="en-US" altLang="en-US" noProof="0" dirty="0"/>
          </a:p>
        </p:txBody>
      </p:sp>
      <p:sp>
        <p:nvSpPr>
          <p:cNvPr id="252932" name="Line 4"/>
          <p:cNvSpPr>
            <a:spLocks noChangeShapeType="1"/>
          </p:cNvSpPr>
          <p:nvPr/>
        </p:nvSpPr>
        <p:spPr bwMode="black">
          <a:xfrm>
            <a:off x="5241034" y="3243263"/>
            <a:ext cx="432048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latinLnBrk="0" hangingPunct="0">
              <a:spcBef>
                <a:spcPct val="50000"/>
              </a:spcBef>
              <a:spcAft>
                <a:spcPct val="0"/>
              </a:spcAft>
              <a:buClr>
                <a:srgbClr val="009999"/>
              </a:buClr>
            </a:pPr>
            <a:endParaRPr lang="ko-KR" altLang="en-US" sz="1300" dirty="0">
              <a:solidFill>
                <a:srgbClr val="000000"/>
              </a:solidFill>
              <a:latin typeface="나눔스퀘어 Bold" pitchFamily="50" charset="-127"/>
              <a:ea typeface="나눔스퀘어 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537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2480" y="116632"/>
            <a:ext cx="8627368" cy="490066"/>
          </a:xfrm>
        </p:spPr>
        <p:txBody>
          <a:bodyPr>
            <a:normAutofit/>
          </a:bodyPr>
          <a:lstStyle>
            <a:lvl1pPr algn="l">
              <a:defRPr sz="2400">
                <a:latin typeface="나눔스퀘어 ExtraBold" pitchFamily="50" charset="-127"/>
                <a:ea typeface="나눔스퀘어 ExtraBold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72481" y="836714"/>
            <a:ext cx="9433048" cy="5472607"/>
          </a:xfrm>
        </p:spPr>
        <p:txBody>
          <a:bodyPr>
            <a:normAutofit/>
          </a:bodyPr>
          <a:lstStyle>
            <a:lvl1pPr marL="263525" indent="-263525">
              <a:buFont typeface="Wingdings" panose="05000000000000000000" pitchFamily="2" charset="2"/>
              <a:buChar char="l"/>
              <a:defRPr sz="2200">
                <a:latin typeface="나눔스퀘어 Bold" pitchFamily="50" charset="-127"/>
                <a:ea typeface="나눔스퀘어 Bold" pitchFamily="50" charset="-127"/>
              </a:defRPr>
            </a:lvl1pPr>
            <a:lvl2pPr marL="536575" indent="-273050">
              <a:defRPr sz="2000">
                <a:latin typeface="나눔스퀘어 Bold" pitchFamily="50" charset="-127"/>
                <a:ea typeface="나눔스퀘어 Bold" pitchFamily="50" charset="-127"/>
              </a:defRPr>
            </a:lvl2pPr>
            <a:lvl3pPr marL="811213" indent="-274638">
              <a:defRPr sz="1800">
                <a:latin typeface="나눔스퀘어 Bold" pitchFamily="50" charset="-127"/>
                <a:ea typeface="나눔스퀘어 Bold" pitchFamily="50" charset="-127"/>
              </a:defRPr>
            </a:lvl3pPr>
            <a:lvl4pPr marL="1074738" indent="-263525">
              <a:defRPr sz="1800">
                <a:latin typeface="나눔스퀘어 Bold" pitchFamily="50" charset="-127"/>
                <a:ea typeface="나눔스퀘어 Bold" pitchFamily="50" charset="-127"/>
              </a:defRPr>
            </a:lvl4pPr>
            <a:lvl5pPr marL="1257300" indent="-182563">
              <a:defRPr sz="1800">
                <a:latin typeface="나눔스퀘어 Bold" pitchFamily="50" charset="-127"/>
                <a:ea typeface="나눔스퀘어 Bold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-15552" y="692696"/>
            <a:ext cx="8928992" cy="0"/>
          </a:xfrm>
          <a:prstGeom prst="line">
            <a:avLst/>
          </a:prstGeom>
          <a:ln>
            <a:tailEnd type="oval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263404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72480" y="836712"/>
            <a:ext cx="4680520" cy="5832648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l"/>
              <a:defRPr sz="2400">
                <a:latin typeface="다키 L" pitchFamily="2" charset="-127"/>
                <a:ea typeface="다키 L" pitchFamily="2" charset="-127"/>
              </a:defRPr>
            </a:lvl1pPr>
            <a:lvl2pPr>
              <a:defRPr sz="2000">
                <a:latin typeface="다키 L" pitchFamily="2" charset="-127"/>
                <a:ea typeface="다키 L" pitchFamily="2" charset="-127"/>
              </a:defRPr>
            </a:lvl2pPr>
            <a:lvl3pPr>
              <a:defRPr sz="2000">
                <a:latin typeface="다키 L" pitchFamily="2" charset="-127"/>
                <a:ea typeface="다키 L" pitchFamily="2" charset="-127"/>
              </a:defRPr>
            </a:lvl3pPr>
            <a:lvl4pPr>
              <a:defRPr sz="2000">
                <a:latin typeface="다키 L" pitchFamily="2" charset="-127"/>
                <a:ea typeface="다키 L" pitchFamily="2" charset="-127"/>
              </a:defRPr>
            </a:lvl4pPr>
            <a:lvl5pPr>
              <a:defRPr sz="2000">
                <a:latin typeface="다키 L" pitchFamily="2" charset="-127"/>
                <a:ea typeface="다키 L" pitchFamily="2" charset="-127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836712"/>
            <a:ext cx="4381946" cy="5832648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l"/>
              <a:defRPr sz="2400">
                <a:latin typeface="다키 L" pitchFamily="2" charset="-127"/>
                <a:ea typeface="다키 L" pitchFamily="2" charset="-127"/>
              </a:defRPr>
            </a:lvl1pPr>
            <a:lvl2pPr>
              <a:defRPr sz="2000">
                <a:latin typeface="다키 L" pitchFamily="2" charset="-127"/>
                <a:ea typeface="다키 L" pitchFamily="2" charset="-127"/>
              </a:defRPr>
            </a:lvl2pPr>
            <a:lvl3pPr>
              <a:defRPr sz="2000">
                <a:latin typeface="다키 L" pitchFamily="2" charset="-127"/>
                <a:ea typeface="다키 L" pitchFamily="2" charset="-127"/>
              </a:defRPr>
            </a:lvl3pPr>
            <a:lvl4pPr>
              <a:defRPr sz="2000">
                <a:latin typeface="다키 L" pitchFamily="2" charset="-127"/>
                <a:ea typeface="다키 L" pitchFamily="2" charset="-127"/>
              </a:defRPr>
            </a:lvl4pPr>
            <a:lvl5pPr>
              <a:defRPr sz="2000">
                <a:latin typeface="다키 L" pitchFamily="2" charset="-127"/>
                <a:ea typeface="다키 L" pitchFamily="2" charset="-127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72480" y="116632"/>
            <a:ext cx="8627368" cy="490066"/>
          </a:xfrm>
        </p:spPr>
        <p:txBody>
          <a:bodyPr>
            <a:normAutofit/>
          </a:bodyPr>
          <a:lstStyle>
            <a:lvl1pPr algn="l">
              <a:defRPr sz="2200">
                <a:latin typeface="나눔스퀘어 ExtraBold" pitchFamily="50" charset="-127"/>
                <a:ea typeface="나눔스퀘어 ExtraBold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-15552" y="692696"/>
            <a:ext cx="8928992" cy="0"/>
          </a:xfrm>
          <a:prstGeom prst="line">
            <a:avLst/>
          </a:prstGeom>
          <a:ln>
            <a:tailEnd type="oval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14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나눔스퀘어 Bold" pitchFamily="50" charset="-127"/>
                <a:ea typeface="나눔스퀘어 Bold" pitchFamily="50" charset="-127"/>
              </a:defRPr>
            </a:lvl1pPr>
          </a:lstStyle>
          <a:p>
            <a:fld id="{54F1C193-FE58-4137-9BC2-9DF27DC3133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2023-06-13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나눔스퀘어 Bold" pitchFamily="50" charset="-127"/>
                <a:ea typeface="나눔스퀘어 Bold" pitchFamily="50" charset="-127"/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11324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  <a:latin typeface="나눔스퀘어 Bold" pitchFamily="50" charset="-127"/>
                <a:ea typeface="나눔스퀘어 Bold" pitchFamily="50" charset="-127"/>
              </a:defRPr>
            </a:lvl1pPr>
          </a:lstStyle>
          <a:p>
            <a:fld id="{DDC5D2AB-594B-41DB-9447-0CEF2627534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105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나눔스퀘어 Bold" pitchFamily="50" charset="-127"/>
          <a:ea typeface="나눔스퀘어 Bold" pitchFamily="50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나눔스퀘어 Bold" pitchFamily="50" charset="-127"/>
          <a:ea typeface="나눔스퀘어 Bold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나눔스퀘어 Bold" pitchFamily="50" charset="-127"/>
          <a:ea typeface="나눔스퀘어 Bold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나눔스퀘어 Bold" pitchFamily="50" charset="-127"/>
          <a:ea typeface="나눔스퀘어 Bold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나눔스퀘어 Bold" pitchFamily="50" charset="-127"/>
          <a:ea typeface="나눔스퀘어 Bold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나눔스퀘어 Bold" pitchFamily="50" charset="-127"/>
          <a:ea typeface="나눔스퀘어 Bold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프로필   </a:t>
            </a:r>
            <a:r>
              <a:rPr lang="ko-KR" altLang="en-US" dirty="0"/>
              <a:t>손 우 철</a:t>
            </a:r>
          </a:p>
        </p:txBody>
      </p:sp>
      <p:pic>
        <p:nvPicPr>
          <p:cNvPr id="4" name="Picture 9" descr="C:\Users\H.W.Kim\Desktop\제안서\행복한 부자되기(도서).jpg">
            <a:extLst>
              <a:ext uri="{FF2B5EF4-FFF2-40B4-BE49-F238E27FC236}">
                <a16:creationId xmlns="" xmlns:a16="http://schemas.microsoft.com/office/drawing/2014/main" id="{67EE30ED-DCF1-4269-9FA4-B73C4164C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7081" y="4333827"/>
            <a:ext cx="1043914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A88F3193-8294-4FC7-9F9A-6048CA200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6213" y="4343342"/>
            <a:ext cx="1006085" cy="137632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" name="Picture 2" descr="D:\개인자료\SBSCNBC_출연사진(손우철)_독사진.jpg">
            <a:extLst>
              <a:ext uri="{FF2B5EF4-FFF2-40B4-BE49-F238E27FC236}">
                <a16:creationId xmlns="" xmlns:a16="http://schemas.microsoft.com/office/drawing/2014/main" id="{83AB590D-5A0E-4386-B3F2-16A42E382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660" y="1319986"/>
            <a:ext cx="2830503" cy="244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ADBCA810-6B0F-4719-B54B-9D422986E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315" y="1102568"/>
            <a:ext cx="899318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ko-KR" altLang="en-US" sz="16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현</a:t>
            </a:r>
            <a:r>
              <a:rPr lang="en-US" altLang="ko-KR" sz="16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) </a:t>
            </a:r>
            <a:r>
              <a:rPr lang="ko-KR" altLang="en-US" sz="16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한국금융연수원 </a:t>
            </a:r>
            <a:r>
              <a:rPr lang="ko-KR" altLang="en-US" sz="16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개인금융분야 외래교수</a:t>
            </a:r>
            <a:endParaRPr lang="en-US" altLang="ko-KR" sz="1600" dirty="0" smtClean="0">
              <a:solidFill>
                <a:prstClr val="black"/>
              </a:solidFill>
              <a:latin typeface="나눔스퀘어 Bold" pitchFamily="50" charset="-127"/>
              <a:ea typeface="나눔스퀘어 Bold" pitchFamily="50" charset="-127"/>
            </a:endParaRPr>
          </a:p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ko-KR" altLang="en-US" sz="16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현</a:t>
            </a:r>
            <a:r>
              <a:rPr lang="en-US" altLang="ko-KR" sz="16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)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키움에셋플래너</a:t>
            </a:r>
            <a:r>
              <a:rPr lang="ko-KR" altLang="en-US" sz="16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㈜ 전문위원</a:t>
            </a:r>
            <a:endParaRPr lang="en-US" altLang="ko-KR" sz="1600" dirty="0" smtClean="0">
              <a:solidFill>
                <a:prstClr val="black"/>
              </a:solidFill>
              <a:latin typeface="나눔스퀘어 Bold" pitchFamily="50" charset="-127"/>
              <a:ea typeface="나눔스퀘어 Bold" pitchFamily="50" charset="-127"/>
            </a:endParaRPr>
          </a:p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ko-KR" altLang="en-US" sz="16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경영학 </a:t>
            </a:r>
            <a:r>
              <a:rPr lang="ko-KR" altLang="en-US" sz="16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박사</a:t>
            </a:r>
            <a:r>
              <a:rPr lang="ko-KR" altLang="en-US" sz="1400" dirty="0" smtClean="0">
                <a:solidFill>
                  <a:prstClr val="black"/>
                </a:solidFill>
                <a:latin typeface="나눔스퀘어 ExtraBold" pitchFamily="50" charset="-127"/>
                <a:ea typeface="나눔스퀘어 ExtraBold" pitchFamily="50" charset="-127"/>
              </a:rPr>
              <a:t> </a:t>
            </a:r>
            <a:endParaRPr lang="en-US" altLang="ko-KR" sz="1400" dirty="0" smtClean="0">
              <a:solidFill>
                <a:prstClr val="black"/>
              </a:solidFill>
              <a:latin typeface="나눔스퀘어 ExtraBold" pitchFamily="50" charset="-127"/>
              <a:ea typeface="나눔스퀘어 ExtraBold" pitchFamily="50" charset="-127"/>
            </a:endParaRPr>
          </a:p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endParaRPr lang="en-US" altLang="ko-KR" sz="1400" dirty="0">
              <a:solidFill>
                <a:prstClr val="black"/>
              </a:solidFill>
              <a:latin typeface="나눔스퀘어 ExtraBold" pitchFamily="50" charset="-127"/>
              <a:ea typeface="나눔스퀘어 ExtraBold" pitchFamily="50" charset="-127"/>
            </a:endParaRPr>
          </a:p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ko-KR" altLang="en-US" sz="1400" dirty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경력사항 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서울대학교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농생대학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 졸업</a:t>
            </a:r>
            <a:endParaRPr lang="en-US" altLang="ko-KR" sz="1300" dirty="0" smtClean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한국금융연수원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티칭어워드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 우수강사상 수상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(2016)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강남대학교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강의평가 우수교원 선정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(2022-2)</a:t>
            </a:r>
            <a:endParaRPr lang="en-US" altLang="ko-KR" sz="1300" dirty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539750" lvl="1" indent="0" latinLnBrk="0">
              <a:lnSpc>
                <a:spcPct val="80000"/>
              </a:lnSpc>
              <a:spcBef>
                <a:spcPct val="50000"/>
              </a:spcBef>
              <a:buFont typeface="Arial" charset="0"/>
              <a:buNone/>
              <a:defRPr/>
            </a:pPr>
            <a:r>
              <a:rPr lang="en-US" altLang="ko-KR" sz="1400" dirty="0">
                <a:solidFill>
                  <a:prstClr val="black"/>
                </a:solidFill>
                <a:latin typeface="나눔스퀘어 ExtraBold" pitchFamily="50" charset="-127"/>
                <a:ea typeface="나눔스퀘어 ExtraBold" pitchFamily="50" charset="-127"/>
              </a:rPr>
              <a:t> </a:t>
            </a:r>
          </a:p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ko-KR" altLang="en-US" sz="14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저서</a:t>
            </a:r>
            <a:endParaRPr lang="ko-KR" altLang="en-US" sz="1400" dirty="0">
              <a:solidFill>
                <a:prstClr val="black"/>
              </a:solidFill>
              <a:latin typeface="나눔스퀘어 Bold" pitchFamily="50" charset="-127"/>
              <a:ea typeface="나눔스퀘어 Bold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행복한 </a:t>
            </a:r>
            <a:r>
              <a:rPr lang="ko-KR" altLang="en-US" sz="1300" dirty="0" err="1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부자되기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공저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),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프로방스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(2010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err="1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금융상품분석사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 보험상품분석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공저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),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FP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협회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(2016)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인생설계마스터 재무디자인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FP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협회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(2017)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endParaRPr lang="en-US" altLang="ko-KR" sz="1300" dirty="0" smtClean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ko-KR" altLang="en-US" sz="14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교육 </a:t>
            </a:r>
            <a:r>
              <a:rPr lang="ko-KR" altLang="en-US" sz="1400" dirty="0" err="1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컨텐츠</a:t>
            </a:r>
            <a:r>
              <a:rPr lang="ko-KR" altLang="en-US" sz="14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 개발</a:t>
            </a:r>
            <a:endParaRPr lang="ko-KR" altLang="en-US" sz="1400" dirty="0">
              <a:solidFill>
                <a:prstClr val="black"/>
              </a:solidFill>
              <a:latin typeface="나눔스퀘어 Bold" pitchFamily="50" charset="-127"/>
              <a:ea typeface="나눔스퀘어 Bold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종합자산관리를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위한 보험설계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</a:t>
            </a:r>
            <a:r>
              <a:rPr lang="ko-KR" altLang="en-US" sz="1300" dirty="0" err="1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차시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), </a:t>
            </a:r>
            <a:r>
              <a:rPr lang="ko-KR" altLang="en-US" sz="1300" dirty="0" err="1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매일경제자산관리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MBA(2013)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100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세 시대 은퇴설계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</a:t>
            </a:r>
            <a:r>
              <a:rPr lang="ko-KR" altLang="en-US" sz="1300" dirty="0" err="1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차시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), </a:t>
            </a:r>
            <a:r>
              <a:rPr lang="ko-KR" altLang="en-US" sz="1300" dirty="0" err="1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이패스코리아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(2014) 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사회초년생을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위한 자산관리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노하우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차시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),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한국금융연수원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(2014)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손에 잡히는 은퇴설계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차시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한국금융연수원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(2019)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금융인을 위한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로보어드바이저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(11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차시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한국금융연수원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(2021)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방카슈랑스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 보험에 대한 이해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(7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차시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한국금융연수원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(2021)</a:t>
            </a:r>
            <a:endParaRPr lang="ko-KR" altLang="en-US" sz="1300" dirty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519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강사 프로필   </a:t>
            </a:r>
            <a:r>
              <a:rPr lang="ko-KR" altLang="en-US" dirty="0"/>
              <a:t>손 우 철</a:t>
            </a:r>
          </a:p>
        </p:txBody>
      </p:sp>
      <p:pic>
        <p:nvPicPr>
          <p:cNvPr id="4" name="Picture 9" descr="C:\Users\H.W.Kim\Desktop\제안서\행복한 부자되기(도서).jpg">
            <a:extLst>
              <a:ext uri="{FF2B5EF4-FFF2-40B4-BE49-F238E27FC236}">
                <a16:creationId xmlns="" xmlns:a16="http://schemas.microsoft.com/office/drawing/2014/main" id="{67EE30ED-DCF1-4269-9FA4-B73C4164C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7081" y="4333827"/>
            <a:ext cx="1043914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A88F3193-8294-4FC7-9F9A-6048CA200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6213" y="4343342"/>
            <a:ext cx="1006085" cy="137632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" name="Picture 2" descr="D:\개인자료\SBSCNBC_출연사진(손우철)_독사진.jpg">
            <a:extLst>
              <a:ext uri="{FF2B5EF4-FFF2-40B4-BE49-F238E27FC236}">
                <a16:creationId xmlns="" xmlns:a16="http://schemas.microsoft.com/office/drawing/2014/main" id="{83AB590D-5A0E-4386-B3F2-16A42E382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660" y="1319986"/>
            <a:ext cx="2830503" cy="244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ADBCA810-6B0F-4719-B54B-9D422986E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315" y="1102568"/>
            <a:ext cx="899318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ko-KR" altLang="en-US" sz="14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금융권 강의  및 주제</a:t>
            </a:r>
            <a:endParaRPr lang="ko-KR" altLang="en-US" sz="1400" dirty="0">
              <a:solidFill>
                <a:prstClr val="black"/>
              </a:solidFill>
              <a:latin typeface="나눔스퀘어 Bold" pitchFamily="50" charset="-127"/>
              <a:ea typeface="나눔스퀘어 Bold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서울대학교 은퇴설계전문가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(CRP)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과정 강사 참여</a:t>
            </a:r>
            <a:endParaRPr lang="en-US" altLang="ko-KR" sz="1300" dirty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보험연수원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보험컨설팅 전문가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(AICM)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과정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강사 참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여</a:t>
            </a:r>
            <a:endParaRPr lang="en-US" altLang="ko-KR" sz="1300" dirty="0" smtClean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재무설계 원칙과 상담 프로세스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금융권 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Financial Advisor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를 위한 상담기법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은퇴설계 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Logic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에 대한 이해와 실제 사례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은퇴시장의 변화와 자산관리 대응전략</a:t>
            </a:r>
            <a:endParaRPr lang="en-US" altLang="ko-KR" sz="1300" dirty="0" smtClean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투자설계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방법과 금융상품 선택 </a:t>
            </a:r>
            <a:endParaRPr lang="en-US" altLang="ko-KR" sz="1300" dirty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539750" lvl="1" indent="0" latinLnBrk="0">
              <a:lnSpc>
                <a:spcPct val="80000"/>
              </a:lnSpc>
              <a:spcBef>
                <a:spcPct val="50000"/>
              </a:spcBef>
              <a:buNone/>
              <a:defRPr/>
            </a:pPr>
            <a:r>
              <a:rPr lang="en-US" altLang="ko-KR" sz="1400" dirty="0" smtClean="0">
                <a:solidFill>
                  <a:prstClr val="black"/>
                </a:solidFill>
                <a:latin typeface="나눔스퀘어 ExtraBold" pitchFamily="50" charset="-127"/>
                <a:ea typeface="나눔스퀘어 ExtraBold" pitchFamily="50" charset="-127"/>
              </a:rPr>
              <a:t> </a:t>
            </a:r>
            <a:endParaRPr lang="en-US" altLang="ko-KR" sz="1400" dirty="0">
              <a:solidFill>
                <a:prstClr val="black"/>
              </a:solidFill>
              <a:latin typeface="나눔스퀘어 ExtraBold" pitchFamily="50" charset="-127"/>
              <a:ea typeface="나눔스퀘어 ExtraBold" pitchFamily="50" charset="-127"/>
            </a:endParaRPr>
          </a:p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ko-KR" altLang="en-US" sz="14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일반인 강의 및 주제</a:t>
            </a:r>
            <a:endParaRPr lang="ko-KR" altLang="en-US" sz="1400" dirty="0">
              <a:solidFill>
                <a:prstClr val="black"/>
              </a:solidFill>
              <a:latin typeface="나눔스퀘어 Bold" pitchFamily="50" charset="-127"/>
              <a:ea typeface="나눔스퀘어 Bold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100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세 시대를 준비하는 재무관리 전략 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(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연령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직급별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) 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퇴직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이후 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50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년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행복한 노후를 위한 은퇴설계 디자인 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금융 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4.0 </a:t>
            </a:r>
            <a:r>
              <a:rPr lang="ko-KR" altLang="en-US" sz="1300" dirty="0" err="1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로보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 자산관리 </a:t>
            </a:r>
            <a:r>
              <a:rPr lang="ko-KR" altLang="en-US" sz="1300" dirty="0" err="1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플래폼을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 활용한 자산관리 전략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실습과정 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: </a:t>
            </a:r>
            <a:r>
              <a:rPr lang="ko-KR" altLang="en-US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스스로 인생을 그려보는 </a:t>
            </a:r>
            <a:r>
              <a:rPr lang="en-US" altLang="ko-KR" sz="1300" dirty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DIY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재무설계</a:t>
            </a:r>
            <a:endParaRPr lang="en-US" altLang="ko-KR" sz="1300" dirty="0" smtClean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539750" lvl="1" indent="0" latinLnBrk="0">
              <a:lnSpc>
                <a:spcPct val="80000"/>
              </a:lnSpc>
              <a:spcBef>
                <a:spcPct val="50000"/>
              </a:spcBef>
              <a:buNone/>
              <a:defRPr/>
            </a:pPr>
            <a:r>
              <a:rPr lang="en-US" altLang="ko-KR" sz="1400" dirty="0" smtClean="0">
                <a:solidFill>
                  <a:prstClr val="black"/>
                </a:solidFill>
                <a:latin typeface="나눔스퀘어 ExtraBold" pitchFamily="50" charset="-127"/>
                <a:ea typeface="나눔스퀘어 ExtraBold" pitchFamily="50" charset="-127"/>
              </a:rPr>
              <a:t> </a:t>
            </a:r>
            <a:endParaRPr lang="en-US" altLang="ko-KR" sz="1400" dirty="0">
              <a:solidFill>
                <a:prstClr val="black"/>
              </a:solidFill>
              <a:latin typeface="나눔스퀘어 ExtraBold" pitchFamily="50" charset="-127"/>
              <a:ea typeface="나눔스퀘어 ExtraBold" pitchFamily="50" charset="-127"/>
            </a:endParaRPr>
          </a:p>
          <a:p>
            <a:pPr marL="360363" indent="-360363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ko-KR" altLang="en-US" sz="1400" dirty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일반인 </a:t>
            </a:r>
            <a:r>
              <a:rPr lang="ko-KR" altLang="en-US" sz="14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강의 기관</a:t>
            </a:r>
            <a:r>
              <a:rPr lang="en-US" altLang="ko-KR" sz="14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(2022</a:t>
            </a:r>
            <a:r>
              <a:rPr lang="ko-KR" altLang="en-US" sz="14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년</a:t>
            </a:r>
            <a:r>
              <a:rPr lang="en-US" altLang="ko-KR" sz="1400" dirty="0" smtClean="0">
                <a:solidFill>
                  <a:prstClr val="black"/>
                </a:solidFill>
                <a:latin typeface="나눔스퀘어 Bold" pitchFamily="50" charset="-127"/>
                <a:ea typeface="나눔스퀘어 Bold" pitchFamily="50" charset="-127"/>
              </a:rPr>
              <a:t>)</a:t>
            </a:r>
            <a:endParaRPr lang="ko-KR" altLang="en-US" sz="1400" dirty="0">
              <a:solidFill>
                <a:prstClr val="black"/>
              </a:solidFill>
              <a:latin typeface="나눔스퀘어 Bold" pitchFamily="50" charset="-127"/>
              <a:ea typeface="나눔스퀘어 Bold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중앙교육연수원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충남교육연수원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단재교육연수원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울산교육연수원</a:t>
            </a:r>
            <a:endParaRPr lang="en-US" altLang="ko-KR" sz="1300" dirty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금융감독원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농식품공무원교육원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서울교육대학교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CMC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가톨릭중앙의료원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일산병원</a:t>
            </a:r>
            <a:endParaRPr lang="en-US" altLang="ko-KR" sz="1300" dirty="0" smtClean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근로복지공단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한국부동산원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한국서부발전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성남도시개발공사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화성시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 농업기술센터</a:t>
            </a:r>
            <a:endParaRPr lang="en-US" altLang="ko-KR" sz="1300" dirty="0" smtClean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현대중공업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한국전력기술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한국자산관리공사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한국공항공사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공항철도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 </a:t>
            </a:r>
          </a:p>
          <a:p>
            <a:pPr marL="803275" lvl="1" indent="-263525" latinLnBrk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롯데면세점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효성티앤씨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후성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원익머트리얼즈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두산전자</a:t>
            </a:r>
            <a:r>
              <a:rPr lang="en-US" altLang="ko-KR" sz="1300" dirty="0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, </a:t>
            </a:r>
            <a:r>
              <a:rPr lang="ko-KR" altLang="en-US" sz="1300" dirty="0" err="1" smtClean="0">
                <a:solidFill>
                  <a:prstClr val="black"/>
                </a:solidFill>
                <a:latin typeface="나눔스퀘어" pitchFamily="50" charset="-127"/>
                <a:ea typeface="나눔스퀘어" pitchFamily="50" charset="-127"/>
              </a:rPr>
              <a:t>아드반테스트코리아</a:t>
            </a:r>
            <a:endParaRPr lang="ko-KR" altLang="en-US" sz="1300" dirty="0">
              <a:solidFill>
                <a:prstClr val="black"/>
              </a:solidFill>
              <a:latin typeface="나눔스퀘어" pitchFamily="50" charset="-127"/>
              <a:ea typeface="나눔스퀘어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1978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6E88"/>
    </a:dk2>
    <a:lt2>
      <a:srgbClr val="D3D3D3"/>
    </a:lt2>
    <a:accent1>
      <a:srgbClr val="A3E9D2"/>
    </a:accent1>
    <a:accent2>
      <a:srgbClr val="A41E28"/>
    </a:accent2>
    <a:accent3>
      <a:srgbClr val="FFFFFF"/>
    </a:accent3>
    <a:accent4>
      <a:srgbClr val="000000"/>
    </a:accent4>
    <a:accent5>
      <a:srgbClr val="CEF2E5"/>
    </a:accent5>
    <a:accent6>
      <a:srgbClr val="941A23"/>
    </a:accent6>
    <a:hlink>
      <a:srgbClr val="FF9900"/>
    </a:hlink>
    <a:folHlink>
      <a:srgbClr val="99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12074</TotalTime>
  <Words>285</Words>
  <Application>Microsoft Office PowerPoint</Application>
  <PresentationFormat>A4 용지(210x297mm)</PresentationFormat>
  <Paragraphs>46</Paragraphs>
  <Slides>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2_Office 테마</vt:lpstr>
      <vt:lpstr>프로필   손 우 철</vt:lpstr>
      <vt:lpstr>강사 프로필   손 우 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포트윈투자자문 월요미팅 (2017-08-28)</dc:title>
  <dc:creator>SON WOO CHEOL</dc:creator>
  <cp:lastModifiedBy>82105</cp:lastModifiedBy>
  <cp:revision>1106</cp:revision>
  <dcterms:created xsi:type="dcterms:W3CDTF">2017-08-27T23:21:33Z</dcterms:created>
  <dcterms:modified xsi:type="dcterms:W3CDTF">2023-06-13T08:14:12Z</dcterms:modified>
</cp:coreProperties>
</file>